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entation.xml" ContentType="application/vnd.openxmlformats-officedocument.presentationml.presentation.main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26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7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5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52"/>
  </p:notesMasterIdLst>
  <p:handoutMasterIdLst>
    <p:handoutMasterId r:id="rId53"/>
  </p:handoutMasterIdLst>
  <p:sldIdLst>
    <p:sldId id="627" r:id="rId7"/>
    <p:sldId id="675" r:id="rId8"/>
    <p:sldId id="651" r:id="rId9"/>
    <p:sldId id="670" r:id="rId10"/>
    <p:sldId id="652" r:id="rId11"/>
    <p:sldId id="676" r:id="rId12"/>
    <p:sldId id="677" r:id="rId13"/>
    <p:sldId id="649" r:id="rId14"/>
    <p:sldId id="628" r:id="rId15"/>
    <p:sldId id="629" r:id="rId16"/>
    <p:sldId id="553" r:id="rId17"/>
    <p:sldId id="654" r:id="rId18"/>
    <p:sldId id="655" r:id="rId19"/>
    <p:sldId id="656" r:id="rId20"/>
    <p:sldId id="631" r:id="rId21"/>
    <p:sldId id="557" r:id="rId22"/>
    <p:sldId id="673" r:id="rId23"/>
    <p:sldId id="674" r:id="rId24"/>
    <p:sldId id="554" r:id="rId25"/>
    <p:sldId id="662" r:id="rId26"/>
    <p:sldId id="661" r:id="rId27"/>
    <p:sldId id="671" r:id="rId28"/>
    <p:sldId id="679" r:id="rId29"/>
    <p:sldId id="664" r:id="rId30"/>
    <p:sldId id="680" r:id="rId31"/>
    <p:sldId id="660" r:id="rId32"/>
    <p:sldId id="678" r:id="rId33"/>
    <p:sldId id="681" r:id="rId34"/>
    <p:sldId id="665" r:id="rId35"/>
    <p:sldId id="657" r:id="rId36"/>
    <p:sldId id="667" r:id="rId37"/>
    <p:sldId id="666" r:id="rId38"/>
    <p:sldId id="658" r:id="rId39"/>
    <p:sldId id="668" r:id="rId40"/>
    <p:sldId id="663" r:id="rId41"/>
    <p:sldId id="558" r:id="rId42"/>
    <p:sldId id="614" r:id="rId43"/>
    <p:sldId id="615" r:id="rId44"/>
    <p:sldId id="616" r:id="rId45"/>
    <p:sldId id="619" r:id="rId46"/>
    <p:sldId id="620" r:id="rId47"/>
    <p:sldId id="621" r:id="rId48"/>
    <p:sldId id="622" r:id="rId49"/>
    <p:sldId id="623" r:id="rId50"/>
    <p:sldId id="659" r:id="rId51"/>
  </p:sldIdLst>
  <p:sldSz cx="12192000" cy="6858000"/>
  <p:notesSz cx="7099300" cy="10234613"/>
  <p:custDataLst>
    <p:tags r:id="rId5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00F"/>
    <a:srgbClr val="CC00CC"/>
    <a:srgbClr val="E57071"/>
    <a:srgbClr val="DE68FF"/>
    <a:srgbClr val="FF9786"/>
    <a:srgbClr val="FFFF00"/>
    <a:srgbClr val="3333FF"/>
    <a:srgbClr val="FF3300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7" autoAdjust="0"/>
    <p:restoredTop sz="86482" autoAdjust="0"/>
  </p:normalViewPr>
  <p:slideViewPr>
    <p:cSldViewPr snapToGrid="0">
      <p:cViewPr varScale="1">
        <p:scale>
          <a:sx n="63" d="100"/>
          <a:sy n="63" d="100"/>
        </p:scale>
        <p:origin x="132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customXml" Target="../customXml/item3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customXml" Target="../customXml/item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Relationship Id="rId60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09411-ABBD-4866-ADD0-EDD610DA630F}" type="datetime1">
              <a:rPr lang="en-US" smtClean="0"/>
              <a:t>14-Aug-22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B4A2A-F1BB-4530-9E6E-345AB3891C9A}" type="datetime1">
              <a:rPr lang="en-US" smtClean="0"/>
              <a:t>14-Aug-22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951E0-9FC9-47C4-9D06-75C9394DF7D5}" type="datetime1">
              <a:rPr lang="en-US" smtClean="0"/>
              <a:t>14-Aug-22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4663E5-A2C2-4EDD-9E77-F563241EEF7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D07031-D20C-4B76-A9AE-1C5E4D18C33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A955F4-1D56-47E7-877B-20D6505FD8F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BC1528-A49C-435B-97EE-C05E942B6BA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6F776F-B753-4E76-AF0C-FA919236BC2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F8E058-907B-43FC-A0BC-2B3D684821C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3437291-C1BA-4317-9F4A-B7060FBC4B7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A8B649-34DE-4360-A5DE-D36EC3901C3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52744-DABB-4627-8CFE-A39FFDDF2467}" type="datetime1">
              <a:rPr lang="en-US" smtClean="0"/>
              <a:t>14-Aug-22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CA65992-E5D1-42E8-8512-793B1A4B21E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7DB24F-DD0D-4265-B4B4-206A87A1BD8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80449A-48EC-4FBF-8ED2-19661786924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CFB7BE8-F8BA-49A6-B1AE-211EE9B783B5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6B87FE-FF4E-4699-A991-ECB3E2F2C715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071621-FE5C-4AB9-8A3C-8C5EFE9ADCC5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BF8F97-BBB5-4D4E-840C-9AEC02944936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9E259AC-12B3-4CC0-A0E5-A9279ECAE930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F3C4427-D57D-498A-866E-205C1BACBBE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644B4D-6CB5-4354-9546-39E7E6AE783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04378-9C38-49FB-8033-106902B2E814}" type="datetime1">
              <a:rPr lang="en-US" smtClean="0"/>
              <a:t>14-Aug-22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13A893A-F664-4456-8294-EFCE1F228A7D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21FF729-ECF1-4A59-B7D8-F35173EFC01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D97533-D035-40A8-97C2-5541E29269DD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DB4A9F3-40C2-4F98-8ABC-6F17AE5FA63A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01BDEE-A02F-4132-912D-1DC3AB5CE64E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C2666B-404A-4D34-ACC3-F007A11182B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A24360-F663-4FE3-A0E7-14F5FA7DEA97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8CC8D73-F418-4B85-BC1A-117FE27AE65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3BDDF7-86DB-4A63-8A93-D512A464198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F60FE54-A9BB-4D9B-BE05-30D9817BDF3C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0A4D8-7F19-4261-95E3-0036FBFF9ADF}" type="datetime1">
              <a:rPr lang="en-US" smtClean="0"/>
              <a:t>14-Aug-22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3D0DF9-EB11-4747-A739-9E344160000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FB8262-9A61-4901-B6C2-D27F4BBAB388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6117A0-E822-423A-B266-103EBE56C22C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C18361-ADB8-4DE7-A32D-5BD7DC6C751E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D85EEE-6A9C-42DE-8834-77E735EEE66F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51487C3-6125-42FD-B634-BAC6DC0E420C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FCA983-245E-40D1-AFFF-DB4CDD3C7DF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44F92A-65F9-4433-8AF0-65AFC5BA3E7D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7F2A22-56B6-4C8D-AD77-E4EFE94373A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B0748B-D7D1-4616-858E-1D25A8B8BC51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C4C74F-6F64-4BC2-99C2-81C46CBA9B74}" type="datetime1">
              <a:rPr lang="en-US" smtClean="0"/>
              <a:t>14-Aug-22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6412CC2-BE34-44B3-B125-0F09E27BC7B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7CCF405-1C92-47FE-A8AA-6F3404647CF3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CDE08AA-C7BD-4C17-A2BB-FE976651B52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185B2B5-8286-4C1E-B725-DE2CCA9C495F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666786-CDC8-4A42-B72B-30556EE38713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AA54103-7439-426E-977A-8B9982862A7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 useBgFill="1">
        <p:nvSpPr>
          <p:cNvPr id="5" name="مستطيل مستدير الزوايا 10"/>
          <p:cNvSpPr/>
          <p:nvPr/>
        </p:nvSpPr>
        <p:spPr>
          <a:xfrm>
            <a:off x="86785" y="69851"/>
            <a:ext cx="12018433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6" name="مستطيل 11"/>
          <p:cNvSpPr/>
          <p:nvPr/>
        </p:nvSpPr>
        <p:spPr>
          <a:xfrm>
            <a:off x="84667" y="1449389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7" name="مستطيل 14"/>
          <p:cNvSpPr/>
          <p:nvPr/>
        </p:nvSpPr>
        <p:spPr>
          <a:xfrm>
            <a:off x="84667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10" name="مستطيل 15"/>
          <p:cNvSpPr/>
          <p:nvPr/>
        </p:nvSpPr>
        <p:spPr>
          <a:xfrm>
            <a:off x="84667" y="2976564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9" name="عنوان فرعي 8"/>
          <p:cNvSpPr>
            <a:spLocks noGrp="1"/>
          </p:cNvSpPr>
          <p:nvPr>
            <p:ph type="subTitle" idx="1" hasCustomPrompt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ar-SA"/>
              <a:t>انقر لتحرير نمط العنوان الثانوي الرئيسي</a:t>
            </a:r>
            <a:endParaRPr lang="en-US"/>
          </a:p>
        </p:txBody>
      </p:sp>
      <p:sp>
        <p:nvSpPr>
          <p:cNvPr id="8" name="عنوان 7"/>
          <p:cNvSpPr>
            <a:spLocks noGrp="1"/>
          </p:cNvSpPr>
          <p:nvPr>
            <p:ph type="ctrTitle" hasCustomPrompt="1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11" name="عنصر نائب للتاريخ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12" name="عنصر نائب للتذييل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13" name="عنصر نائب لرقم الشريحة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11F0D3-6A22-43A4-948E-DC585E2DAE7C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8" name="عنصر نائب للمحتوى 7"/>
          <p:cNvSpPr>
            <a:spLocks noGrp="1"/>
          </p:cNvSpPr>
          <p:nvPr>
            <p:ph sz="quarter" idx="1" hasCustomPrompt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63DF23-79F2-4ED4-BA94-ABB1981EF80A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 useBgFill="1">
        <p:nvSpPr>
          <p:cNvPr id="5" name="مستطيل مستدير الزوايا 10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6" name="مستطيل 11"/>
          <p:cNvSpPr/>
          <p:nvPr/>
        </p:nvSpPr>
        <p:spPr>
          <a:xfrm flipV="1">
            <a:off x="93134" y="2376489"/>
            <a:ext cx="1201843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7" name="مستطيل 14"/>
          <p:cNvSpPr/>
          <p:nvPr/>
        </p:nvSpPr>
        <p:spPr>
          <a:xfrm>
            <a:off x="93134" y="2341564"/>
            <a:ext cx="12018433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8" name="مستطيل 15"/>
          <p:cNvSpPr/>
          <p:nvPr/>
        </p:nvSpPr>
        <p:spPr>
          <a:xfrm>
            <a:off x="91018" y="2468564"/>
            <a:ext cx="12020549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9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10" name="عنصر نائب للتذييل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11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62F87D-84CA-4F33-A009-9FA0C9DA3A5E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9" name="عنصر نائب للمحتوى 8"/>
          <p:cNvSpPr>
            <a:spLocks noGrp="1"/>
          </p:cNvSpPr>
          <p:nvPr>
            <p:ph sz="quarter" idx="1" hasCustomPrompt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11" name="عنصر نائب للمحتوى 10"/>
          <p:cNvSpPr>
            <a:spLocks noGrp="1"/>
          </p:cNvSpPr>
          <p:nvPr>
            <p:ph sz="quarter" idx="2" hasCustomPrompt="1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EB9E69-1E89-472A-B049-A4C6FC7C1064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0E8EF-61E0-4327-A16D-B45730CD8B43}" type="datetime1">
              <a:rPr lang="en-US" smtClean="0"/>
              <a:t>14-Aug-22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 hasCustomPrompt="1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11" name="عنصر نائب للمحتوى 10"/>
          <p:cNvSpPr>
            <a:spLocks noGrp="1"/>
          </p:cNvSpPr>
          <p:nvPr>
            <p:ph sz="half" idx="2" hasCustomPrompt="1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13" name="عنصر نائب للمحتوى 12"/>
          <p:cNvSpPr>
            <a:spLocks noGrp="1"/>
          </p:cNvSpPr>
          <p:nvPr>
            <p:ph sz="half" idx="4" hasCustomPrompt="1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9EAC16-35F8-498C-8648-3CAB39F735B6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DB03641-30DF-4E16-B9D4-B00EC49BE28F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EE392B-A6A5-44CB-BF45-AA704782F1D8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 useBgFill="1">
        <p:nvSpPr>
          <p:cNvPr id="6" name="مستطيل مستدير الزوايا 10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 hasCustomPrompt="1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11" name="عنصر نائب للمحتوى 10"/>
          <p:cNvSpPr>
            <a:spLocks noGrp="1"/>
          </p:cNvSpPr>
          <p:nvPr>
            <p:ph sz="quarter" idx="1" hasCustomPrompt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3D3746-9B11-4F51-A9EB-58769D38D673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9"/>
          <p:cNvSpPr/>
          <p:nvPr/>
        </p:nvSpPr>
        <p:spPr>
          <a:xfrm flipV="1">
            <a:off x="91018" y="4683126"/>
            <a:ext cx="12009967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6" name="مستطيل 10"/>
          <p:cNvSpPr/>
          <p:nvPr/>
        </p:nvSpPr>
        <p:spPr>
          <a:xfrm>
            <a:off x="91018" y="4649789"/>
            <a:ext cx="12009967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7" name="مستطيل 11"/>
          <p:cNvSpPr/>
          <p:nvPr/>
        </p:nvSpPr>
        <p:spPr>
          <a:xfrm>
            <a:off x="91018" y="4773614"/>
            <a:ext cx="12009967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 hasCustomPrompt="1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 hasCustomPrompt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ar-SA" noProof="0"/>
              <a:t>انقر فوق الرمز لإضافة صورة</a:t>
            </a:r>
            <a:endParaRPr lang="en-US" noProof="0" dirty="0"/>
          </a:p>
        </p:txBody>
      </p:sp>
      <p:sp>
        <p:nvSpPr>
          <p:cNvPr id="8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عنصر نائب للتذييل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10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>
            <a:off x="194733" y="6208713"/>
            <a:ext cx="609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3E3A68F-F299-4B78-AE80-CFED7AA94C14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B1890E-5C88-436F-833A-D3DDEA3014B3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عنصر نائب لرقم الشريحة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FDE035-7AC5-4D91-B5AA-D2972BFC0582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عنوان، ونص، واثنان من ال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sz="half" idx="1" hasCustomPrompt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quarter" idx="2" hasCustomPrompt="1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3" hasCustomPrompt="1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اريخ 5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عنصر نائب للتذييل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8D32C8-FE6C-4C69-8EB2-467DCF9C982A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عنوان، ونص،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sz="half" idx="1" hasCustomPrompt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 hasCustomPrompt="1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FFA05B-7A5C-499D-AE65-EABC2EF330FB}" type="slidenum">
              <a:rPr lang="ar-SA" altLang="ar-JO" smtClean="0"/>
              <a:t>‹#›</a:t>
            </a:fld>
            <a:endParaRPr lang="en-US" altLang="ar-J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34E6B-DA5E-4D23-8BD5-454B8CDF03C0}" type="datetime1">
              <a:rPr lang="en-US" smtClean="0"/>
              <a:t>14-Aug-22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51D9D-4303-4F58-BE35-80FE3FCD46E2}" type="datetime1">
              <a:rPr lang="en-US" smtClean="0"/>
              <a:t>14-Aug-22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020A6-2097-44A9-B6BF-2ED35D080F4F}" type="datetime1">
              <a:rPr lang="en-US" smtClean="0"/>
              <a:t>14-Aug-22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fld id="{0FAF096D-85B6-4AEB-9F5E-7B8900205E39}" type="datetime1">
              <a:rPr lang="en-US" smtClean="0"/>
              <a:t>14-Aug-22</a:t>
            </a:fld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r>
              <a:rPr lang="en-US"/>
              <a:t>Dr.Srinivasa Rao B, VIT-AP University, Amaravati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BB5903-3B53-41D9-AD7F-9B979BA97A6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8D9C61-DA70-48B3-8DF6-F8AF6E52F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F4F879-7F8A-4BDA-9715-E5FDEF98BEFE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FBE83F-EBF0-49B7-AB57-11B8BA6288E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F3BAC5A-AB02-4F76-AF40-F0925EFB773C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14-Aug-22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Dr.Srinivasa Rao B, 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43A558-56C3-499B-89A2-59E5853E6BB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264471" y="6577190"/>
            <a:ext cx="95583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Andrew 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ستطيل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 useBgFill="1">
        <p:nvSpPr>
          <p:cNvPr id="8" name="مستطيل مستدير الزوايا 7"/>
          <p:cNvSpPr/>
          <p:nvPr/>
        </p:nvSpPr>
        <p:spPr>
          <a:xfrm>
            <a:off x="84668" y="69850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 panose="02020502060401020303"/>
              <a:ea typeface="+mn-ea"/>
              <a:cs typeface="+mn-cs"/>
            </a:endParaRPr>
          </a:p>
        </p:txBody>
      </p:sp>
      <p:sp>
        <p:nvSpPr>
          <p:cNvPr id="1028" name="عنصر نائب للعنوان 21"/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/>
          <a:lstStyle/>
          <a:p>
            <a:pPr lvl="0"/>
            <a:r>
              <a:rPr lang="ar-SA" altLang="ar-JO"/>
              <a:t>انقر لتحرير نمط العنوان الرئيسي</a:t>
            </a:r>
            <a:endParaRPr lang="en-US" altLang="ar-JO"/>
          </a:p>
        </p:txBody>
      </p:sp>
      <p:sp>
        <p:nvSpPr>
          <p:cNvPr id="1029" name="عنصر نائب للنص 12"/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ar-SA" altLang="ar-JO"/>
              <a:t>انقر لتحرير أنماط النص الرئيسي</a:t>
            </a:r>
            <a:endParaRPr lang="en-US" altLang="ar-JO"/>
          </a:p>
          <a:p>
            <a:pPr lvl="1"/>
            <a:r>
              <a:rPr lang="ar-SA" altLang="ar-JO"/>
              <a:t>المستوى الثاني</a:t>
            </a:r>
            <a:endParaRPr lang="en-US" altLang="ar-JO"/>
          </a:p>
          <a:p>
            <a:pPr lvl="2"/>
            <a:r>
              <a:rPr lang="ar-SA" altLang="ar-JO"/>
              <a:t>المستوى الثالث</a:t>
            </a:r>
            <a:endParaRPr lang="en-US" altLang="ar-JO"/>
          </a:p>
          <a:p>
            <a:pPr lvl="3"/>
            <a:r>
              <a:rPr lang="ar-SA" altLang="ar-JO"/>
              <a:t>المستوى الرابع</a:t>
            </a:r>
            <a:endParaRPr lang="en-US" altLang="ar-JO"/>
          </a:p>
          <a:p>
            <a:pPr lvl="4"/>
            <a:r>
              <a:rPr lang="ar-SA" altLang="ar-JO"/>
              <a:t>المستوى الخامس</a:t>
            </a:r>
            <a:endParaRPr lang="en-US" altLang="ar-JO"/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Times" charset="0"/>
              </a:defRPr>
            </a:lvl1pPr>
          </a:lstStyle>
          <a:p>
            <a:pPr>
              <a:defRPr/>
            </a:pPr>
            <a:endParaRPr lang="en-US">
              <a:solidFill>
                <a:srgbClr val="696464"/>
              </a:solidFill>
            </a:endParaRPr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noAutofit/>
          </a:bodyPr>
          <a:lstStyle>
            <a:lvl1pPr algn="ctr" eaLnBrk="1" hangingPunct="1">
              <a:defRPr sz="1400" smtClean="0">
                <a:solidFill>
                  <a:srgbClr val="FFFFFF"/>
                </a:solidFill>
                <a:latin typeface="Franklin Gothic Book" panose="020B050302010202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94145BEC-EBB7-403B-B53B-1C1A4DDFCDCA}" type="slidenum">
              <a:rPr lang="ar-SA" altLang="ar-JO" smtClean="0"/>
              <a:t>‹#›</a:t>
            </a:fld>
            <a:endParaRPr lang="en-US" altLang="ar-JO">
              <a:cs typeface="Times New Roman" panose="020206030504050203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cs typeface="Arial" panose="020B0604020202020204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8005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09728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59690"/>
            <a:ext cx="12192000" cy="3702050"/>
          </a:xfrm>
        </p:spPr>
        <p:txBody>
          <a:bodyPr/>
          <a:lstStyle/>
          <a:p>
            <a:r>
              <a:rPr lang="en-US" altLang="en-US" sz="3600" dirty="0"/>
              <a:t>Introduction to 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605790" y="1394460"/>
            <a:ext cx="10641330" cy="453009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 </a:t>
            </a:r>
          </a:p>
        </p:txBody>
      </p:sp>
      <p:sp>
        <p:nvSpPr>
          <p:cNvPr id="6148" name="Line 1028"/>
          <p:cNvSpPr>
            <a:spLocks noChangeShapeType="1"/>
          </p:cNvSpPr>
          <p:nvPr/>
        </p:nvSpPr>
        <p:spPr bwMode="auto">
          <a:xfrm>
            <a:off x="2895600" y="3886200"/>
            <a:ext cx="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4175185" y="4951562"/>
            <a:ext cx="6659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Dr. D</a:t>
            </a:r>
            <a:r>
              <a:rPr lang="en-IN" sz="4000" b="1" dirty="0" smtClean="0"/>
              <a:t>. </a:t>
            </a:r>
            <a:r>
              <a:rPr lang="en-IN" sz="4000" b="1" dirty="0" err="1" smtClean="0"/>
              <a:t>Sumathi</a:t>
            </a:r>
            <a:endParaRPr lang="en-IN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635" y="1638450"/>
            <a:ext cx="2647950" cy="172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What Does AI Really Do?</a:t>
            </a:r>
            <a:endParaRPr lang="en-US" altLang="en-US" sz="3600" i="1" dirty="0"/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48590" y="1117600"/>
            <a:ext cx="11864340" cy="5740400"/>
          </a:xfrm>
        </p:spPr>
        <p:txBody>
          <a:bodyPr/>
          <a:lstStyle/>
          <a:p>
            <a:pPr>
              <a:defRPr/>
            </a:pPr>
            <a:r>
              <a:rPr lang="en-US" altLang="en-US" sz="2400" b="1" dirty="0"/>
              <a:t>Scientific goal</a:t>
            </a:r>
            <a:r>
              <a:rPr lang="en-US" altLang="en-US" sz="2400" dirty="0"/>
              <a:t>: understand the mechanism behind human intelligence.</a:t>
            </a:r>
          </a:p>
          <a:p>
            <a:pPr>
              <a:defRPr/>
            </a:pPr>
            <a:r>
              <a:rPr lang="en-US" altLang="en-US" sz="2400" b="1" dirty="0"/>
              <a:t>Engineering goal</a:t>
            </a:r>
            <a:r>
              <a:rPr lang="en-US" altLang="en-US" sz="2400" dirty="0"/>
              <a:t>: develop concepts and tools for building intelligent agents capable of solving real world problems. </a:t>
            </a:r>
            <a:endParaRPr lang="en-US" altLang="en-US" sz="2400" dirty="0" smtClean="0"/>
          </a:p>
          <a:p>
            <a:pPr algn="just">
              <a:defRPr/>
            </a:pPr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AI is an automated decision-making system, which continuously learns, adapts, suggests and takes actions automatically. AI requires algorithms which are able to learn from experience. </a:t>
            </a:r>
            <a:endParaRPr lang="en-US" sz="1600" dirty="0" smtClean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algn="just">
              <a:defRPr/>
            </a:pPr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This </a:t>
            </a:r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is where Machine Learning [ML] comes into the picture.</a:t>
            </a:r>
            <a:endParaRPr lang="en-US" altLang="en-US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lvl="1" algn="just">
              <a:defRPr/>
            </a:pPr>
            <a:endParaRPr lang="en-US" altLang="en-US" sz="1600" b="1" dirty="0">
              <a:latin typeface="Comic Sans MS" panose="030F0702030302020204" pitchFamily="66" charset="0"/>
            </a:endParaRPr>
          </a:p>
          <a:p>
            <a:pPr marL="457200" lvl="1" indent="0">
              <a:buNone/>
              <a:defRPr/>
            </a:pPr>
            <a:endParaRPr lang="en-US" altLang="en-US" sz="1600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210" y="3129081"/>
            <a:ext cx="5939790" cy="33526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590" y="3486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https://www.youtube.com/channel/UCY4Gvrh2ENbFaBIFroJPEYA?feature=emb_ch_name_ex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89" y="1690688"/>
            <a:ext cx="5611011" cy="333851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400" dirty="0"/>
              <a:t>Machine learning is a branch of artificial intelligence based on the idea that systems can learn from data, identify patterns and make decisions with minimal human intervention.</a:t>
            </a:r>
          </a:p>
          <a:p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A computer program that can learn from </a:t>
            </a:r>
            <a:r>
              <a:rPr lang="en-US" sz="2400" b="1" u="sng" dirty="0"/>
              <a:t>experience E </a:t>
            </a:r>
            <a:r>
              <a:rPr lang="en-US" sz="2400" dirty="0"/>
              <a:t>with respect to some class of </a:t>
            </a:r>
            <a:r>
              <a:rPr lang="en-US" sz="2400" b="1" u="sng" dirty="0"/>
              <a:t>tasks T </a:t>
            </a:r>
            <a:r>
              <a:rPr lang="en-US" sz="2400" dirty="0"/>
              <a:t>and </a:t>
            </a:r>
            <a:r>
              <a:rPr lang="en-US" sz="2400" b="1" u="sng" dirty="0"/>
              <a:t>performance measure P</a:t>
            </a:r>
            <a:r>
              <a:rPr lang="en-US" sz="2400" dirty="0"/>
              <a:t>, so that its performance at tasks in </a:t>
            </a:r>
            <a:r>
              <a:rPr lang="en-US" sz="2400" b="1" dirty="0"/>
              <a:t>T</a:t>
            </a:r>
            <a:r>
              <a:rPr lang="en-US" sz="2400" dirty="0"/>
              <a:t>, as measured by </a:t>
            </a:r>
            <a:r>
              <a:rPr lang="en-US" sz="2400" b="1" dirty="0"/>
              <a:t>P</a:t>
            </a:r>
            <a:r>
              <a:rPr lang="en-US" sz="2400" dirty="0"/>
              <a:t>, improves with experience </a:t>
            </a:r>
            <a:r>
              <a:rPr lang="en-US" sz="2400" b="1" dirty="0"/>
              <a:t>E</a:t>
            </a:r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521" y="1243113"/>
            <a:ext cx="5714286" cy="42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AI vs ML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8931414"/>
              </p:ext>
            </p:extLst>
          </p:nvPr>
        </p:nvGraphicFramePr>
        <p:xfrm>
          <a:off x="724618" y="1117600"/>
          <a:ext cx="10489722" cy="562127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44861">
                  <a:extLst>
                    <a:ext uri="{9D8B030D-6E8A-4147-A177-3AD203B41FA5}">
                      <a16:colId xmlns:a16="http://schemas.microsoft.com/office/drawing/2014/main" val="3433056171"/>
                    </a:ext>
                  </a:extLst>
                </a:gridCol>
                <a:gridCol w="5244861">
                  <a:extLst>
                    <a:ext uri="{9D8B030D-6E8A-4147-A177-3AD203B41FA5}">
                      <a16:colId xmlns:a16="http://schemas.microsoft.com/office/drawing/2014/main" val="1506472451"/>
                    </a:ext>
                  </a:extLst>
                </a:gridCol>
              </a:tblGrid>
              <a:tr h="1073150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latin typeface="Comic Sans MS" panose="030F0702030302020204" pitchFamily="66" charset="0"/>
                        </a:rPr>
                        <a:t>As the name says, artificial intelligence is incorporating human intelligence into machines. So, AI is a technique that enables machines to mimic human behavior.</a:t>
                      </a:r>
                    </a:p>
                  </a:txBody>
                  <a:tcPr marL="45400" marR="45400" marT="22700" marB="227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latin typeface="Comic Sans MS" panose="030F0702030302020204" pitchFamily="66" charset="0"/>
                        </a:rPr>
                        <a:t>Machine learning is the subset of AI that uses statistical methods to allow machines to improve their results with the amount of training data fed to it.</a:t>
                      </a:r>
                    </a:p>
                  </a:txBody>
                  <a:tcPr marL="45400" marR="45400" marT="22700" marB="22700" anchor="ctr"/>
                </a:tc>
                <a:extLst>
                  <a:ext uri="{0D108BD9-81ED-4DB2-BD59-A6C34878D82A}">
                    <a16:rowId xmlns:a16="http://schemas.microsoft.com/office/drawing/2014/main" val="2535814195"/>
                  </a:ext>
                </a:extLst>
              </a:tr>
              <a:tr h="699188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latin typeface="Comic Sans MS" panose="030F0702030302020204" pitchFamily="66" charset="0"/>
                        </a:rPr>
                        <a:t>The focus is on improving learning capabilities along with thinking capabilities.</a:t>
                      </a:r>
                    </a:p>
                  </a:txBody>
                  <a:tcPr marL="45400" marR="45400" marT="22700" marB="227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  <a:latin typeface="Comic Sans MS" panose="030F0702030302020204" pitchFamily="66" charset="0"/>
                        </a:rPr>
                        <a:t>The focus is on improving learning capabilities.</a:t>
                      </a:r>
                    </a:p>
                  </a:txBody>
                  <a:tcPr marL="45400" marR="45400" marT="22700" marB="22700" anchor="ctr"/>
                </a:tc>
                <a:extLst>
                  <a:ext uri="{0D108BD9-81ED-4DB2-BD59-A6C34878D82A}">
                    <a16:rowId xmlns:a16="http://schemas.microsoft.com/office/drawing/2014/main" val="2565136146"/>
                  </a:ext>
                </a:extLst>
              </a:tr>
              <a:tr h="916815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latin typeface="Comic Sans MS" panose="030F0702030302020204" pitchFamily="66" charset="0"/>
                        </a:rPr>
                        <a:t>AI consists of devices that can handle all sorts of tasks on their own.</a:t>
                      </a:r>
                    </a:p>
                  </a:txBody>
                  <a:tcPr marL="45400" marR="45400" marT="22700" marB="227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latin typeface="Comic Sans MS" panose="030F0702030302020204" pitchFamily="66" charset="0"/>
                        </a:rPr>
                        <a:t>ML as an extension to AI, analyses a series of algorithms to create a program that helps to automates actions.</a:t>
                      </a:r>
                    </a:p>
                  </a:txBody>
                  <a:tcPr marL="45400" marR="45400" marT="22700" marB="22700" anchor="ctr"/>
                </a:tc>
                <a:extLst>
                  <a:ext uri="{0D108BD9-81ED-4DB2-BD59-A6C34878D82A}">
                    <a16:rowId xmlns:a16="http://schemas.microsoft.com/office/drawing/2014/main" val="981661464"/>
                  </a:ext>
                </a:extLst>
              </a:tr>
              <a:tr h="104147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  <a:latin typeface="Comic Sans MS" panose="030F0702030302020204" pitchFamily="66" charset="0"/>
                        </a:rPr>
                        <a:t>The ultimate goal of AI is to embed intelligence in machines so that they can learn and think like humans to solve complex problems.</a:t>
                      </a:r>
                    </a:p>
                  </a:txBody>
                  <a:tcPr marL="45400" marR="45400" marT="22700" marB="227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latin typeface="Comic Sans MS" panose="030F0702030302020204" pitchFamily="66" charset="0"/>
                        </a:rPr>
                        <a:t>The ultimate goal of ML is to train machines with data so that they can learn, improve and give accurate results.</a:t>
                      </a:r>
                    </a:p>
                  </a:txBody>
                  <a:tcPr marL="45400" marR="45400" marT="22700" marB="22700" anchor="ctr"/>
                </a:tc>
                <a:extLst>
                  <a:ext uri="{0D108BD9-81ED-4DB2-BD59-A6C34878D82A}">
                    <a16:rowId xmlns:a16="http://schemas.microsoft.com/office/drawing/2014/main" val="4012797458"/>
                  </a:ext>
                </a:extLst>
              </a:tr>
              <a:tr h="973830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  <a:latin typeface="Comic Sans MS" panose="030F0702030302020204" pitchFamily="66" charset="0"/>
                        </a:rPr>
                        <a:t>The scope of artificial intelligence is large, it contains fields like robotics, natural language processing, and expert systems</a:t>
                      </a:r>
                    </a:p>
                  </a:txBody>
                  <a:tcPr marL="45400" marR="45400" marT="22700" marB="227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latin typeface="Comic Sans MS" panose="030F0702030302020204" pitchFamily="66" charset="0"/>
                        </a:rPr>
                        <a:t>The scope of machine learning is limited, it consists of ML algorithms like the random forest, k-means, decision trees, support vector machines, etc.</a:t>
                      </a:r>
                    </a:p>
                  </a:txBody>
                  <a:tcPr marL="45400" marR="45400" marT="22700" marB="22700" anchor="ctr"/>
                </a:tc>
                <a:extLst>
                  <a:ext uri="{0D108BD9-81ED-4DB2-BD59-A6C34878D82A}">
                    <a16:rowId xmlns:a16="http://schemas.microsoft.com/office/drawing/2014/main" val="95057256"/>
                  </a:ext>
                </a:extLst>
              </a:tr>
              <a:tr h="916815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  <a:latin typeface="Comic Sans MS" panose="030F0702030302020204" pitchFamily="66" charset="0"/>
                        </a:rPr>
                        <a:t>The main objective of artificial intelligence is to maximize the chances of success and not accuracy.</a:t>
                      </a:r>
                    </a:p>
                  </a:txBody>
                  <a:tcPr marL="45400" marR="45400" marT="22700" marB="227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  <a:latin typeface="Comic Sans MS" panose="030F0702030302020204" pitchFamily="66" charset="0"/>
                        </a:rPr>
                        <a:t>The main objective of machine learning is to maximize the accuracy of predicted output and not the success ratio.</a:t>
                      </a:r>
                    </a:p>
                  </a:txBody>
                  <a:tcPr marL="45400" marR="45400" marT="22700" marB="22700" anchor="ctr"/>
                </a:tc>
                <a:extLst>
                  <a:ext uri="{0D108BD9-81ED-4DB2-BD59-A6C34878D82A}">
                    <a16:rowId xmlns:a16="http://schemas.microsoft.com/office/drawing/2014/main" val="1059535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53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31720" y="60960"/>
            <a:ext cx="12192000" cy="1143000"/>
          </a:xfrm>
        </p:spPr>
        <p:txBody>
          <a:bodyPr/>
          <a:lstStyle/>
          <a:p>
            <a:r>
              <a:rPr lang="en-US" dirty="0"/>
              <a:t>Definitions of Machine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21342"/>
            <a:ext cx="5619750" cy="3457575"/>
          </a:xfrm>
          <a:prstGeom prst="rect">
            <a:avLst/>
          </a:prstGeom>
        </p:spPr>
      </p:pic>
      <p:pic>
        <p:nvPicPr>
          <p:cNvPr id="8194" name="Picture 2" descr="Learning to Learn By Exploiting Prior Knowledge Tati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27" y="3106102"/>
            <a:ext cx="5376334" cy="403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440" y="0"/>
            <a:ext cx="3516630" cy="2979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425" y="1051560"/>
            <a:ext cx="3169871" cy="177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17600"/>
            <a:ext cx="11379200" cy="4729164"/>
          </a:xfrm>
        </p:spPr>
        <p:txBody>
          <a:bodyPr/>
          <a:lstStyle/>
          <a:p>
            <a:r>
              <a:rPr lang="en-IN" b="1" u="sng" dirty="0">
                <a:latin typeface="Comic Sans MS" panose="030F0702030302020204" pitchFamily="66" charset="0"/>
              </a:rPr>
              <a:t>Automatic Translation of </a:t>
            </a:r>
            <a:r>
              <a:rPr lang="en-IN" b="1" u="sng" dirty="0" smtClean="0">
                <a:latin typeface="Comic Sans MS" panose="030F0702030302020204" pitchFamily="66" charset="0"/>
              </a:rPr>
              <a:t>documents</a:t>
            </a:r>
          </a:p>
          <a:p>
            <a:r>
              <a:rPr lang="en-IN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Task-  Translation</a:t>
            </a:r>
          </a:p>
          <a:p>
            <a:r>
              <a:rPr lang="en-IN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Experience – DIFFERENT TYPES OF LANGUAGES</a:t>
            </a:r>
          </a:p>
          <a:p>
            <a:r>
              <a:rPr lang="en-IN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Performance- efficient </a:t>
            </a:r>
            <a:r>
              <a:rPr lang="en-IN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conversion</a:t>
            </a:r>
          </a:p>
          <a:p>
            <a:r>
              <a:rPr lang="en-IN" b="1" u="sng" dirty="0" smtClean="0">
                <a:latin typeface="Comic Sans MS" panose="030F0702030302020204" pitchFamily="66" charset="0"/>
              </a:rPr>
              <a:t>Traffic Prediction</a:t>
            </a:r>
            <a:endParaRPr lang="en-IN" b="1" u="sng" dirty="0" smtClean="0"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traffic patterns at a busy intersection (task T), </a:t>
            </a:r>
            <a:endParaRPr lang="en-US" dirty="0" smtClean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r>
              <a:rPr 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a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machine learning algorithm with data about past traffic patterns (experience E) </a:t>
            </a:r>
            <a:endParaRPr lang="en-US" dirty="0" smtClean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r>
              <a:rPr 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predicting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future traffic patterns (performance measure P).</a:t>
            </a:r>
            <a:endParaRPr lang="en-IN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5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 Vs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 descr="Machine Learning vs Deep Learning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" y="1431507"/>
            <a:ext cx="11281409" cy="511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 descr="artificial intelligence subfield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86418"/>
            <a:ext cx="12192000" cy="629693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Learning(General)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220790"/>
            <a:ext cx="78009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9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88" y="2194560"/>
            <a:ext cx="10245424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Machine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830"/>
            <a:ext cx="6063393" cy="21915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1036" y="4464189"/>
            <a:ext cx="108247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C00000"/>
                </a:solidFill>
                <a:latin typeface="Comic Sans MS" panose="030F0702030302020204" pitchFamily="66" charset="0"/>
              </a:rPr>
              <a:t>you select what kind of information output (samples) to “feed” the algorithm;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C00000"/>
                </a:solidFill>
                <a:latin typeface="Comic Sans MS" panose="030F0702030302020204" pitchFamily="66" charset="0"/>
              </a:rPr>
              <a:t>what kind of results it is desired (for example “yes/no” or “true/false”).</a:t>
            </a:r>
            <a:endParaRPr lang="en-US" sz="2600" b="0" i="0" dirty="0">
              <a:solidFill>
                <a:srgbClr val="C00000"/>
              </a:solidFill>
              <a:effectLst/>
              <a:latin typeface="Comic Sans MS" panose="030F0702030302020204" pitchFamily="66" charset="0"/>
            </a:endParaRPr>
          </a:p>
        </p:txBody>
      </p:sp>
      <p:pic>
        <p:nvPicPr>
          <p:cNvPr id="6146" name="Picture 2" descr="Supervised Learning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205" y="1158742"/>
            <a:ext cx="5490493" cy="23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A FUNNY QUOTE WHICH I LIKE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4760" cy="4270375"/>
          </a:xfrm>
        </p:spPr>
        <p:txBody>
          <a:bodyPr/>
          <a:lstStyle/>
          <a:p>
            <a:r>
              <a:rPr lang="en-US" dirty="0" smtClean="0"/>
              <a:t>Are we going to learn or making the machine to learn?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441" y="1401128"/>
            <a:ext cx="6659119" cy="42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19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741" y="1717961"/>
            <a:ext cx="5606859" cy="4087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01"/>
            <a:ext cx="5872732" cy="36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8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5042546" cy="39899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809" y="1357026"/>
            <a:ext cx="6750927" cy="37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1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4815840" cy="4729164"/>
          </a:xfrm>
        </p:spPr>
        <p:txBody>
          <a:bodyPr/>
          <a:lstStyle/>
          <a:p>
            <a:r>
              <a:rPr lang="en-US" sz="2800" dirty="0" smtClean="0"/>
              <a:t>previously </a:t>
            </a:r>
            <a:r>
              <a:rPr lang="en-US" sz="2800" dirty="0"/>
              <a:t>collected data </a:t>
            </a:r>
            <a:r>
              <a:rPr lang="en-US" sz="2800" dirty="0" smtClean="0"/>
              <a:t>is needed in </a:t>
            </a:r>
            <a:r>
              <a:rPr lang="en-US" sz="2800" dirty="0"/>
              <a:t>order to train our models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A model based on supervised learning would require both previous data and the previous results as input. </a:t>
            </a:r>
            <a:endParaRPr lang="en-US" sz="2800" dirty="0" smtClean="0"/>
          </a:p>
          <a:p>
            <a:r>
              <a:rPr lang="en-US" sz="2800" dirty="0" smtClean="0"/>
              <a:t>By </a:t>
            </a:r>
            <a:r>
              <a:rPr lang="en-US" sz="2800" dirty="0"/>
              <a:t>training with this data, the model helps in predicting results that are more accurate.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60" y="920999"/>
            <a:ext cx="6080760" cy="2840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27" y="3693480"/>
            <a:ext cx="69056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59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methods of supervised learning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17600"/>
            <a:ext cx="11379200" cy="4729164"/>
          </a:xfrm>
        </p:spPr>
        <p:txBody>
          <a:bodyPr/>
          <a:lstStyle/>
          <a:p>
            <a:pPr algn="just"/>
            <a:r>
              <a:rPr lang="en-US" sz="2600" dirty="0">
                <a:latin typeface="Comic Sans MS" panose="030F0702030302020204" pitchFamily="66" charset="0"/>
              </a:rPr>
              <a:t>There are two main areas where supervised machine learning comes in handy: classification problems and regression </a:t>
            </a:r>
            <a:r>
              <a:rPr lang="en-US" sz="2600" dirty="0" smtClean="0">
                <a:latin typeface="Comic Sans MS" panose="030F0702030302020204" pitchFamily="66" charset="0"/>
              </a:rPr>
              <a:t>problems</a:t>
            </a:r>
          </a:p>
          <a:p>
            <a:pPr algn="just"/>
            <a:r>
              <a:rPr lang="en-US" sz="2600" b="1" u="sng" dirty="0">
                <a:solidFill>
                  <a:srgbClr val="D3000F"/>
                </a:solidFill>
                <a:latin typeface="Comic Sans MS" panose="030F0702030302020204" pitchFamily="66" charset="0"/>
              </a:rPr>
              <a:t>Classification</a:t>
            </a:r>
            <a:r>
              <a:rPr lang="en-US" sz="2600" dirty="0">
                <a:latin typeface="Comic Sans MS" panose="030F0702030302020204" pitchFamily="66" charset="0"/>
              </a:rPr>
              <a:t> refers to taking an input value and mapping it to a discrete value. In classification problems, our output typically consists of classes or categories. This could be things like trying to predict what objects are present in an image (a cat/ a dog) or whether it is going to rain today or not</a:t>
            </a:r>
            <a:r>
              <a:rPr lang="en-US" sz="2600" dirty="0" smtClean="0">
                <a:latin typeface="Comic Sans MS" panose="030F0702030302020204" pitchFamily="66" charset="0"/>
              </a:rPr>
              <a:t>.</a:t>
            </a:r>
          </a:p>
          <a:p>
            <a:pPr algn="just"/>
            <a:r>
              <a:rPr lang="en-US" sz="2600" b="1" u="sng" dirty="0">
                <a:solidFill>
                  <a:srgbClr val="D3000F"/>
                </a:solidFill>
                <a:latin typeface="Comic Sans MS" panose="030F0702030302020204" pitchFamily="66" charset="0"/>
              </a:rPr>
              <a:t>Regression</a:t>
            </a:r>
            <a:endParaRPr lang="en-US" sz="2600" u="sng" dirty="0">
              <a:solidFill>
                <a:srgbClr val="D3000F"/>
              </a:solidFill>
              <a:latin typeface="Comic Sans MS" panose="030F0702030302020204" pitchFamily="66" charset="0"/>
            </a:endParaRPr>
          </a:p>
          <a:p>
            <a:pPr algn="just"/>
            <a:r>
              <a:rPr lang="en-US" sz="2600" dirty="0">
                <a:latin typeface="Comic Sans MS" panose="030F0702030302020204" pitchFamily="66" charset="0"/>
              </a:rPr>
              <a:t>Regression is related to continuous data (value functions). In Regression, the predicted output values are real numbers. It deals with problems such as predicting the price of a house or the trend in the stock price at a given time,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78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4286"/>
            <a:ext cx="12192000" cy="893313"/>
          </a:xfrm>
        </p:spPr>
        <p:txBody>
          <a:bodyPr/>
          <a:lstStyle/>
          <a:p>
            <a:r>
              <a:rPr lang="en-US" b="1" dirty="0" smtClean="0"/>
              <a:t>Examples for classification and 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146970"/>
            <a:ext cx="9646920" cy="54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5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780" y="1244601"/>
            <a:ext cx="5156200" cy="4729164"/>
          </a:xfrm>
        </p:spPr>
        <p:txBody>
          <a:bodyPr/>
          <a:lstStyle/>
          <a:p>
            <a:r>
              <a:rPr lang="en-US" sz="3000" dirty="0"/>
              <a:t>Unsupervised learning needs no previous data as input</a:t>
            </a:r>
            <a:r>
              <a:rPr lang="en-US" sz="3000" dirty="0" smtClean="0"/>
              <a:t>.</a:t>
            </a:r>
          </a:p>
          <a:p>
            <a:r>
              <a:rPr lang="en-US" sz="3000" dirty="0" smtClean="0"/>
              <a:t> </a:t>
            </a:r>
            <a:r>
              <a:rPr lang="en-US" sz="3000" dirty="0"/>
              <a:t>It is the method that allows the model to learn on its own using the data, which you give. </a:t>
            </a:r>
            <a:endParaRPr lang="en-US" sz="3000" dirty="0" smtClean="0"/>
          </a:p>
          <a:p>
            <a:r>
              <a:rPr lang="en-US" sz="3000" dirty="0" smtClean="0"/>
              <a:t>Here</a:t>
            </a:r>
            <a:r>
              <a:rPr lang="en-US" sz="3000" dirty="0"/>
              <a:t>, the data is not labelled, but the algorithm helps the model in forming clusters of similar types of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80" y="1681480"/>
            <a:ext cx="6662631" cy="34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3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Unsupervised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626" y="1397001"/>
            <a:ext cx="7357374" cy="39973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63"/>
            <a:ext cx="49339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5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0"/>
            <a:ext cx="8595360" cy="66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84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1285874"/>
            <a:ext cx="7960995" cy="47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6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64" y="1397001"/>
            <a:ext cx="7667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3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487" y="1489393"/>
            <a:ext cx="5181600" cy="4351338"/>
          </a:xfrm>
        </p:spPr>
        <p:txBody>
          <a:bodyPr/>
          <a:lstStyle/>
          <a:p>
            <a:pPr algn="just"/>
            <a:r>
              <a:rPr lang="en-US" dirty="0"/>
              <a:t>Machine learning is a method of data analysis that automates analytical model building. </a:t>
            </a:r>
          </a:p>
          <a:p>
            <a:pPr algn="just"/>
            <a:r>
              <a:rPr lang="en-US" dirty="0"/>
              <a:t>It is a branch of artificial intelligence based on the idea that systems can learn from data, identify patterns and make decisions with minimal human intervention.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541" y="1134586"/>
            <a:ext cx="6236972" cy="4187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Semi Supervised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Semi-supervised learning uses the classification process to identify data assets and the clustering process to group it into distinct parts</a:t>
            </a:r>
            <a:r>
              <a:rPr lang="en-US" dirty="0" smtClean="0"/>
              <a:t>.</a:t>
            </a:r>
          </a:p>
          <a:p>
            <a:r>
              <a:rPr lang="en-US" b="1" dirty="0"/>
              <a:t>The goal of semi-supervised learning is to enable the training of ML models by using a small labeled dataset and a large volume of unlabeled data. 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0" y="4272249"/>
            <a:ext cx="7153910" cy="258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17600"/>
            <a:ext cx="11379200" cy="4729164"/>
          </a:xfrm>
        </p:spPr>
        <p:txBody>
          <a:bodyPr/>
          <a:lstStyle/>
          <a:p>
            <a:r>
              <a:rPr lang="en-US" sz="2200" dirty="0">
                <a:latin typeface="+mn-lt"/>
              </a:rPr>
              <a:t>It uses a small amount of labeled data and a large amount of unlabeled data, </a:t>
            </a:r>
            <a:endParaRPr lang="en-US" sz="2200" dirty="0" smtClean="0">
              <a:latin typeface="+mn-lt"/>
            </a:endParaRPr>
          </a:p>
          <a:p>
            <a:r>
              <a:rPr lang="en-US" sz="2200" dirty="0" smtClean="0">
                <a:latin typeface="+mn-lt"/>
              </a:rPr>
              <a:t>Avoids  </a:t>
            </a:r>
            <a:r>
              <a:rPr lang="en-US" sz="2200" dirty="0">
                <a:latin typeface="+mn-lt"/>
              </a:rPr>
              <a:t>the challenges of finding a large amount of labeled data. That means you can train a model to label data without having to use as much labeled training data.</a:t>
            </a:r>
            <a:r>
              <a:rPr lang="en-US" sz="2200" dirty="0"/>
              <a:t> </a:t>
            </a:r>
            <a:endParaRPr lang="en-IN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515" y="2499542"/>
            <a:ext cx="6275525" cy="4358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275840"/>
            <a:ext cx="37320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75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17" y="612715"/>
            <a:ext cx="8955787" cy="55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54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956"/>
            <a:ext cx="7905750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603" y="3993857"/>
            <a:ext cx="4789997" cy="26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learn to react to an environment on their own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32" y="2449261"/>
            <a:ext cx="6834038" cy="4111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49" y="1981160"/>
            <a:ext cx="4258020" cy="2445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687" y="4554405"/>
            <a:ext cx="20574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9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55" y="1880559"/>
            <a:ext cx="11275745" cy="3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85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ML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057" y="1197430"/>
            <a:ext cx="3519577" cy="542765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Model Structure</a:t>
            </a:r>
            <a:br>
              <a:rPr lang="en-US" sz="2000" dirty="0"/>
            </a:br>
            <a:r>
              <a:rPr lang="en-US" sz="2000" dirty="0"/>
              <a:t>(Representation)</a:t>
            </a:r>
            <a:br>
              <a:rPr lang="en-US" sz="2000" dirty="0"/>
            </a:br>
            <a:r>
              <a:rPr lang="en-US" sz="2000" dirty="0"/>
              <a:t>Linear Models</a:t>
            </a:r>
          </a:p>
          <a:p>
            <a:pPr marL="0" indent="0" algn="ctr">
              <a:buNone/>
            </a:pPr>
            <a:endParaRPr lang="en-US" sz="2000" dirty="0"/>
          </a:p>
          <a:p>
            <a:pPr lvl="1"/>
            <a:r>
              <a:rPr lang="en-US" sz="2000" dirty="0"/>
              <a:t>Decision trees</a:t>
            </a:r>
          </a:p>
          <a:p>
            <a:pPr lvl="1"/>
            <a:r>
              <a:rPr lang="en-US" sz="2000" dirty="0"/>
              <a:t>Ensembles of models</a:t>
            </a:r>
          </a:p>
          <a:p>
            <a:pPr lvl="1"/>
            <a:r>
              <a:rPr lang="en-US" sz="2000" dirty="0"/>
              <a:t>Instance based methods</a:t>
            </a:r>
          </a:p>
          <a:p>
            <a:pPr lvl="1"/>
            <a:r>
              <a:rPr lang="en-US" sz="2000" dirty="0"/>
              <a:t>Neural networks</a:t>
            </a:r>
          </a:p>
          <a:p>
            <a:pPr lvl="1"/>
            <a:r>
              <a:rPr lang="en-US" sz="2000" dirty="0"/>
              <a:t>Support vector machines</a:t>
            </a:r>
          </a:p>
          <a:p>
            <a:pPr lvl="1"/>
            <a:r>
              <a:rPr lang="en-US" sz="2000" dirty="0"/>
              <a:t>Graphical models (Bayes/Markov nets)</a:t>
            </a:r>
          </a:p>
          <a:p>
            <a:pPr lvl="1"/>
            <a:r>
              <a:rPr lang="en-US" sz="2000" dirty="0"/>
              <a:t>Etc.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0828" y="1197430"/>
            <a:ext cx="3340108" cy="48445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dirty="0"/>
              <a:t>Fitting Parameters</a:t>
            </a:r>
            <a:br>
              <a:rPr lang="en-US" sz="2600" dirty="0"/>
            </a:br>
            <a:r>
              <a:rPr lang="en-US" sz="2600" dirty="0"/>
              <a:t>(Optimization)</a:t>
            </a:r>
            <a:br>
              <a:rPr lang="en-US" sz="2600" dirty="0"/>
            </a:br>
            <a:endParaRPr lang="en-US" sz="2600" dirty="0"/>
          </a:p>
          <a:p>
            <a:pPr lvl="1"/>
            <a:r>
              <a:rPr lang="en-US" sz="2600" dirty="0"/>
              <a:t>Greedy search</a:t>
            </a:r>
          </a:p>
          <a:p>
            <a:pPr lvl="1"/>
            <a:r>
              <a:rPr lang="en-US" sz="2600" dirty="0"/>
              <a:t>Gradient Descent</a:t>
            </a:r>
          </a:p>
          <a:p>
            <a:pPr lvl="1"/>
            <a:r>
              <a:rPr lang="en-US" sz="2600" dirty="0"/>
              <a:t>Linear Programming</a:t>
            </a:r>
          </a:p>
          <a:p>
            <a:pPr lvl="1"/>
            <a:r>
              <a:rPr lang="en-US" sz="2600" dirty="0"/>
              <a:t>Many variations</a:t>
            </a:r>
          </a:p>
        </p:txBody>
      </p:sp>
      <p:sp>
        <p:nvSpPr>
          <p:cNvPr id="5" name="Content Placeholder 3"/>
          <p:cNvSpPr txBox="1"/>
          <p:nvPr/>
        </p:nvSpPr>
        <p:spPr>
          <a:xfrm>
            <a:off x="4244195" y="1197431"/>
            <a:ext cx="3761117" cy="5562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 Function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(Evaluation)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and recall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Squared error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Posterior probability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Cost / Utility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Margin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Entropy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K-L divergence</a:t>
            </a:r>
          </a:p>
          <a:p>
            <a:pPr marL="4572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Successes of AI and Machine learning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300" y="1600201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Health Care</a:t>
            </a:r>
          </a:p>
          <a:p>
            <a:r>
              <a:rPr lang="en-US" dirty="0"/>
              <a:t>Web search </a:t>
            </a:r>
          </a:p>
          <a:p>
            <a:r>
              <a:rPr lang="en-US" dirty="0"/>
              <a:t>Finance / Trading</a:t>
            </a:r>
          </a:p>
          <a:p>
            <a:r>
              <a:rPr lang="en-US" dirty="0"/>
              <a:t>Marketing</a:t>
            </a:r>
          </a:p>
          <a:p>
            <a:r>
              <a:rPr lang="en-US" dirty="0"/>
              <a:t>Fraud and Security</a:t>
            </a:r>
          </a:p>
          <a:p>
            <a:r>
              <a:rPr lang="en-US" dirty="0"/>
              <a:t>E-commerce</a:t>
            </a:r>
          </a:p>
          <a:p>
            <a:r>
              <a:rPr lang="en-US" dirty="0"/>
              <a:t>Robotics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145780" y="1600201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Social networks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NLP / Digital Assistants</a:t>
            </a:r>
          </a:p>
          <a:p>
            <a:r>
              <a:rPr lang="en-US" dirty="0"/>
              <a:t>‘Self Driving’ Cars</a:t>
            </a:r>
          </a:p>
          <a:p>
            <a:r>
              <a:rPr lang="en-US" dirty="0"/>
              <a:t>[Your favorite area]</a:t>
            </a:r>
          </a:p>
          <a:p>
            <a:endParaRPr lang="en-US" dirty="0"/>
          </a:p>
        </p:txBody>
      </p:sp>
      <p:pic>
        <p:nvPicPr>
          <p:cNvPr id="9218" name="Picture 2" descr="Applications of Machine Learning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421" y="1117600"/>
            <a:ext cx="4785360" cy="53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864870"/>
          </a:xfrm>
        </p:spPr>
        <p:txBody>
          <a:bodyPr/>
          <a:lstStyle/>
          <a:p>
            <a:pPr eaLnBrk="1" hangingPunct="1"/>
            <a:r>
              <a:rPr lang="en-US" altLang="ar-JO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Applications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2920" y="1581150"/>
            <a:ext cx="6960870" cy="4114800"/>
          </a:xfrm>
        </p:spPr>
        <p:txBody>
          <a:bodyPr/>
          <a:lstStyle/>
          <a:p>
            <a:pPr eaLnBrk="1" hangingPunct="1"/>
            <a:r>
              <a:rPr lang="en-US" altLang="ar-JO" sz="2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Autonomous Planning &amp; Scheduling:</a:t>
            </a:r>
          </a:p>
          <a:p>
            <a:pPr lvl="1" eaLnBrk="1" hangingPunct="1"/>
            <a:r>
              <a:rPr lang="en-US" altLang="ar-JO" sz="25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Autonomous rovers.</a:t>
            </a:r>
          </a:p>
          <a:p>
            <a:pPr eaLnBrk="1" hangingPunct="1">
              <a:buFontTx/>
              <a:buNone/>
            </a:pPr>
            <a:endParaRPr lang="en-US" altLang="ar-JO" sz="2800" dirty="0"/>
          </a:p>
        </p:txBody>
      </p:sp>
      <p:graphicFrame>
        <p:nvGraphicFramePr>
          <p:cNvPr id="9216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97180" y="3061732"/>
          <a:ext cx="5151120" cy="3065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Bitmap Image" r:id="rId3" imgW="1438275" imgH="1057275" progId="PBrush">
                  <p:embed/>
                </p:oleObj>
              </mc:Choice>
              <mc:Fallback>
                <p:oleObj name="Bitmap Image" r:id="rId3" imgW="1438275" imgH="1057275" progId="PBrush">
                  <p:embed/>
                  <p:pic>
                    <p:nvPicPr>
                      <p:cNvPr id="0" name="Picture 8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" y="3061732"/>
                        <a:ext cx="5151120" cy="30654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5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795011" y="3061732"/>
          <a:ext cx="5562549" cy="3115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Bitmap Image" r:id="rId5" imgW="1343025" imgH="1104900" progId="PBrush">
                  <p:embed/>
                </p:oleObj>
              </mc:Choice>
              <mc:Fallback>
                <p:oleObj name="Bitmap Image" r:id="rId5" imgW="1343025" imgH="1104900" progId="PBrush">
                  <p:embed/>
                  <p:pic>
                    <p:nvPicPr>
                      <p:cNvPr id="0" name="Picture 8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011" y="3061732"/>
                        <a:ext cx="5562549" cy="31152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10363200" cy="845502"/>
          </a:xfrm>
        </p:spPr>
        <p:txBody>
          <a:bodyPr/>
          <a:lstStyle/>
          <a:p>
            <a:pPr eaLnBrk="1" hangingPunct="1"/>
            <a:r>
              <a:rPr lang="en-US" altLang="ar-JO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Applications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ar-JO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Autonomous Planning &amp; Scheduling:</a:t>
            </a:r>
          </a:p>
          <a:p>
            <a:pPr lvl="1" eaLnBrk="1" hangingPunct="1"/>
            <a:r>
              <a:rPr lang="en-US" altLang="ar-JO" sz="29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Telescope scheduling</a:t>
            </a:r>
          </a:p>
          <a:p>
            <a:pPr lvl="1" eaLnBrk="1" hangingPunct="1"/>
            <a:endParaRPr lang="en-US" altLang="ar-JO" sz="2900" dirty="0">
              <a:latin typeface="TimesNewRomanPSMT" charset="0"/>
              <a:cs typeface="Times New Roman" panose="02020603050405020304" charset="0"/>
              <a:sym typeface="Wingdings" panose="05000000000000000000" pitchFamily="2" charset="2"/>
            </a:endParaRPr>
          </a:p>
          <a:p>
            <a:pPr lvl="1" eaLnBrk="1" hangingPunct="1">
              <a:buFontTx/>
              <a:buNone/>
            </a:pPr>
            <a:endParaRPr lang="en-US" altLang="ar-JO" sz="2900" dirty="0">
              <a:latin typeface="TimesNewRomanPSMT" charset="0"/>
              <a:cs typeface="Times New Roman" panose="02020603050405020304" charset="0"/>
              <a:sym typeface="Wingdings" panose="05000000000000000000" pitchFamily="2" charset="2"/>
            </a:endParaRPr>
          </a:p>
          <a:p>
            <a:pPr lvl="1" eaLnBrk="1" hangingPunct="1">
              <a:buFontTx/>
              <a:buNone/>
            </a:pPr>
            <a:endParaRPr lang="en-US" altLang="ar-JO" sz="2900" dirty="0">
              <a:latin typeface="TimesNewRomanPSMT" charset="0"/>
              <a:cs typeface="Times New Roman" panose="02020603050405020304" charset="0"/>
              <a:sym typeface="Wingdings" panose="05000000000000000000" pitchFamily="2" charset="2"/>
            </a:endParaRPr>
          </a:p>
        </p:txBody>
      </p:sp>
      <p:graphicFrame>
        <p:nvGraphicFramePr>
          <p:cNvPr id="93188" name="Object 9"/>
          <p:cNvGraphicFramePr>
            <a:graphicFrameLocks noChangeAspect="1"/>
          </p:cNvGraphicFramePr>
          <p:nvPr/>
        </p:nvGraphicFramePr>
        <p:xfrm>
          <a:off x="591726" y="2663190"/>
          <a:ext cx="4897533" cy="3684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" name="Bitmap Image" r:id="rId3" imgW="1457325" imgH="962025" progId="PBrush">
                  <p:embed/>
                </p:oleObj>
              </mc:Choice>
              <mc:Fallback>
                <p:oleObj name="Bitmap Image" r:id="rId3" imgW="1457325" imgH="962025" progId="PBrush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726" y="2663190"/>
                        <a:ext cx="4897533" cy="36842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9" name="Object 10"/>
          <p:cNvGraphicFramePr>
            <a:graphicFrameLocks noChangeAspect="1"/>
          </p:cNvGraphicFramePr>
          <p:nvPr/>
        </p:nvGraphicFramePr>
        <p:xfrm>
          <a:off x="6263640" y="2663190"/>
          <a:ext cx="5650258" cy="3684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name="Bitmap Image" r:id="rId5" imgW="1095375" imgH="1295400" progId="PBrush">
                  <p:embed/>
                </p:oleObj>
              </mc:Choice>
              <mc:Fallback>
                <p:oleObj name="Bitmap Image" r:id="rId5" imgW="1095375" imgH="1295400" progId="PBrush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3640" y="2663190"/>
                        <a:ext cx="5650258" cy="36842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1" y="1264920"/>
            <a:ext cx="11837021" cy="53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30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10363200" cy="871536"/>
          </a:xfrm>
        </p:spPr>
        <p:txBody>
          <a:bodyPr/>
          <a:lstStyle/>
          <a:p>
            <a:pPr eaLnBrk="1" hangingPunct="1"/>
            <a:r>
              <a:rPr lang="en-US" altLang="ar-JO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Applications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ar-JO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Pattern recognition</a:t>
            </a:r>
          </a:p>
          <a:p>
            <a:pPr lvl="1" eaLnBrk="1" hangingPunct="1"/>
            <a:r>
              <a:rPr lang="en-US" altLang="ar-JO" sz="29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Image analysis and enhancement</a:t>
            </a:r>
          </a:p>
          <a:p>
            <a:pPr eaLnBrk="1" hangingPunct="1">
              <a:buFontTx/>
              <a:buNone/>
            </a:pPr>
            <a:endParaRPr lang="en-US" altLang="ar-JO" dirty="0"/>
          </a:p>
          <a:p>
            <a:pPr eaLnBrk="1" hangingPunct="1">
              <a:buFontTx/>
              <a:buNone/>
            </a:pPr>
            <a:endParaRPr lang="en-US" altLang="ar-JO" dirty="0"/>
          </a:p>
        </p:txBody>
      </p:sp>
      <p:pic>
        <p:nvPicPr>
          <p:cNvPr id="96260" name="Picture 4" descr="Picture 002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00" y="3124200"/>
            <a:ext cx="4311362" cy="200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AutoShape 5"/>
          <p:cNvSpPr>
            <a:spLocks noChangeArrowheads="1"/>
          </p:cNvSpPr>
          <p:nvPr/>
        </p:nvSpPr>
        <p:spPr bwMode="auto">
          <a:xfrm>
            <a:off x="5551488" y="3755708"/>
            <a:ext cx="944562" cy="500062"/>
          </a:xfrm>
          <a:prstGeom prst="notchedRightArrow">
            <a:avLst>
              <a:gd name="adj1" fmla="val 50000"/>
              <a:gd name="adj2" fmla="val 472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0" hangingPunct="0"/>
            <a:endParaRPr lang="ar-JO" altLang="ar-JO">
              <a:solidFill>
                <a:prstClr val="black"/>
              </a:solidFill>
              <a:cs typeface="Times New Roman" panose="02020603050405020304" charset="0"/>
            </a:endParaRPr>
          </a:p>
        </p:txBody>
      </p:sp>
      <p:pic>
        <p:nvPicPr>
          <p:cNvPr id="96262" name="Picture 6" descr="Picture 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76" y="3124200"/>
            <a:ext cx="2894013" cy="211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8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704850"/>
          </a:xfrm>
        </p:spPr>
        <p:txBody>
          <a:bodyPr/>
          <a:lstStyle/>
          <a:p>
            <a:pPr eaLnBrk="1" hangingPunct="1"/>
            <a:r>
              <a:rPr lang="en-US" altLang="ar-JO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Applications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75460" y="1535430"/>
            <a:ext cx="5871210" cy="1371600"/>
          </a:xfrm>
        </p:spPr>
        <p:txBody>
          <a:bodyPr/>
          <a:lstStyle/>
          <a:p>
            <a:pPr eaLnBrk="1" hangingPunct="1"/>
            <a:r>
              <a:rPr lang="en-US" altLang="ar-JO" sz="2800" b="1" dirty="0">
                <a:latin typeface="TimesNewRomanPS-BoldMT" charset="0"/>
                <a:sym typeface="Wingdings" panose="05000000000000000000" pitchFamily="2" charset="2"/>
              </a:rPr>
              <a:t>Transportation</a:t>
            </a:r>
            <a:r>
              <a:rPr lang="en-US" altLang="ar-JO" sz="2800" dirty="0">
                <a:sym typeface="Wingdings" panose="05000000000000000000" pitchFamily="2" charset="2"/>
              </a:rPr>
              <a:t>:</a:t>
            </a:r>
          </a:p>
          <a:p>
            <a:pPr lvl="1" eaLnBrk="1" hangingPunct="1"/>
            <a:r>
              <a:rPr lang="en-US" altLang="ar-JO" sz="2500" b="1" dirty="0">
                <a:latin typeface="TimesNewRomanPS-BoldMT" charset="0"/>
                <a:cs typeface="Times New Roman" panose="02020603050405020304" charset="0"/>
                <a:sym typeface="Wingdings" panose="05000000000000000000" pitchFamily="2" charset="2"/>
              </a:rPr>
              <a:t>Autonomous vehicle control</a:t>
            </a:r>
          </a:p>
          <a:p>
            <a:pPr lvl="1" eaLnBrk="1" hangingPunct="1">
              <a:buFontTx/>
              <a:buNone/>
            </a:pPr>
            <a:endParaRPr lang="en-US" altLang="ar-JO" sz="2500" b="1" dirty="0">
              <a:latin typeface="TimesNewRomanPS-BoldMT" charset="0"/>
              <a:cs typeface="Times New Roman" panose="02020603050405020304" charset="0"/>
              <a:sym typeface="Wingdings" panose="05000000000000000000" pitchFamily="2" charset="2"/>
            </a:endParaRPr>
          </a:p>
          <a:p>
            <a:pPr lvl="1" eaLnBrk="1" hangingPunct="1">
              <a:buFontTx/>
              <a:buNone/>
            </a:pPr>
            <a:endParaRPr lang="en-US" altLang="ar-JO" sz="2500" b="1" dirty="0">
              <a:latin typeface="TimesNewRomanPS-BoldMT" charset="0"/>
              <a:cs typeface="Times New Roman" panose="02020603050405020304" charset="0"/>
              <a:sym typeface="Wingdings" panose="05000000000000000000" pitchFamily="2" charset="2"/>
            </a:endParaRPr>
          </a:p>
          <a:p>
            <a:pPr eaLnBrk="1" hangingPunct="1">
              <a:buFontTx/>
              <a:buNone/>
            </a:pPr>
            <a:endParaRPr lang="en-US" altLang="ar-JO" sz="2800" dirty="0"/>
          </a:p>
        </p:txBody>
      </p:sp>
      <p:graphicFrame>
        <p:nvGraphicFramePr>
          <p:cNvPr id="97284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874520" y="2766060"/>
          <a:ext cx="8001000" cy="3657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Bitmap Image" r:id="rId3" imgW="1581150" imgH="685800" progId="PBrush">
                  <p:embed/>
                </p:oleObj>
              </mc:Choice>
              <mc:Fallback>
                <p:oleObj name="Bitmap Image" r:id="rId3" imgW="1581150" imgH="685800" progId="PBrush">
                  <p:embed/>
                  <p:pic>
                    <p:nvPicPr>
                      <p:cNvPr id="0" name="Picture 4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520" y="2766060"/>
                        <a:ext cx="8001000" cy="36575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638"/>
            <a:ext cx="10363200" cy="873124"/>
          </a:xfrm>
        </p:spPr>
        <p:txBody>
          <a:bodyPr/>
          <a:lstStyle/>
          <a:p>
            <a:pPr eaLnBrk="1" hangingPunct="1"/>
            <a:r>
              <a:rPr lang="en-US" altLang="ar-JO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Applications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ar-JO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Transportation</a:t>
            </a:r>
            <a:r>
              <a:rPr lang="en-US" altLang="ar-JO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</a:t>
            </a:r>
          </a:p>
          <a:p>
            <a:pPr lvl="1" eaLnBrk="1" hangingPunct="1"/>
            <a:r>
              <a:rPr lang="en-US" altLang="ar-JO" sz="29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Pedestrian detection:</a:t>
            </a:r>
          </a:p>
          <a:p>
            <a:pPr eaLnBrk="1" hangingPunct="1"/>
            <a:endParaRPr lang="en-US" altLang="ar-JO" dirty="0"/>
          </a:p>
          <a:p>
            <a:pPr eaLnBrk="1" hangingPunct="1"/>
            <a:endParaRPr lang="en-US" altLang="ar-JO" dirty="0"/>
          </a:p>
        </p:txBody>
      </p:sp>
      <p:pic>
        <p:nvPicPr>
          <p:cNvPr id="9830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390" y="2708910"/>
            <a:ext cx="736981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731520" y="274638"/>
            <a:ext cx="10850880" cy="811212"/>
          </a:xfrm>
        </p:spPr>
        <p:txBody>
          <a:bodyPr/>
          <a:lstStyle/>
          <a:p>
            <a:pPr eaLnBrk="1" hangingPunct="1"/>
            <a:r>
              <a:rPr lang="en-US" altLang="ar-JO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Applications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219200" y="1085850"/>
            <a:ext cx="10363200" cy="4933950"/>
          </a:xfrm>
        </p:spPr>
        <p:txBody>
          <a:bodyPr/>
          <a:lstStyle/>
          <a:p>
            <a:pPr eaLnBrk="1" hangingPunct="1"/>
            <a:endParaRPr lang="en-US" altLang="ar-JO" dirty="0"/>
          </a:p>
          <a:p>
            <a:pPr eaLnBrk="1" hangingPunct="1"/>
            <a:endParaRPr lang="en-US" altLang="ar-JO" dirty="0"/>
          </a:p>
          <a:p>
            <a:pPr eaLnBrk="1" hangingPunct="1"/>
            <a:endParaRPr lang="en-US" altLang="ar-JO" dirty="0"/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80" y="1753554"/>
            <a:ext cx="7840980" cy="478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2026920" y="1097281"/>
            <a:ext cx="1328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0" hangingPunct="0"/>
            <a:r>
              <a:rPr kumimoji="1" lang="en-US" altLang="ar-JO" b="1" dirty="0">
                <a:solidFill>
                  <a:prstClr val="black"/>
                </a:solidFill>
                <a:cs typeface="Times New Roman" panose="02020603050405020304" charset="0"/>
                <a:sym typeface="Wingdings" panose="05000000000000000000" pitchFamily="2" charset="2"/>
              </a:rPr>
              <a:t>Games</a:t>
            </a:r>
            <a:r>
              <a:rPr kumimoji="1" lang="en-US" altLang="ar-JO" dirty="0">
                <a:solidFill>
                  <a:prstClr val="black"/>
                </a:solidFill>
                <a:cs typeface="Times New Roman" panose="02020603050405020304" charset="0"/>
                <a:sym typeface="Wingdings" panose="05000000000000000000" pitchFamily="2" charset="2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10540" y="286068"/>
            <a:ext cx="10363200" cy="731202"/>
          </a:xfrm>
        </p:spPr>
        <p:txBody>
          <a:bodyPr/>
          <a:lstStyle/>
          <a:p>
            <a:pPr eaLnBrk="1" hangingPunct="1"/>
            <a:r>
              <a:rPr lang="en-US" altLang="ar-JO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Applications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ar-JO" b="1" dirty="0">
                <a:latin typeface="TimesNewRomanPS-BoldMT" charset="0"/>
                <a:sym typeface="Wingdings" panose="05000000000000000000" pitchFamily="2" charset="2"/>
              </a:rPr>
              <a:t>Games</a:t>
            </a:r>
            <a:r>
              <a:rPr lang="en-US" altLang="ar-JO" dirty="0">
                <a:sym typeface="Wingdings" panose="05000000000000000000" pitchFamily="2" charset="2"/>
              </a:rPr>
              <a:t>:</a:t>
            </a:r>
          </a:p>
          <a:p>
            <a:pPr eaLnBrk="1" hangingPunct="1"/>
            <a:endParaRPr lang="en-US" altLang="ar-JO" dirty="0">
              <a:sym typeface="Wingdings" panose="05000000000000000000" pitchFamily="2" charset="2"/>
            </a:endParaRPr>
          </a:p>
          <a:p>
            <a:pPr eaLnBrk="1" hangingPunct="1">
              <a:buFontTx/>
              <a:buNone/>
            </a:pPr>
            <a:endParaRPr lang="en-US" altLang="ar-JO" dirty="0">
              <a:sym typeface="Wingdings" panose="05000000000000000000" pitchFamily="2" charset="2"/>
            </a:endParaRPr>
          </a:p>
        </p:txBody>
      </p:sp>
      <p:pic>
        <p:nvPicPr>
          <p:cNvPr id="100356" name="Picture 4" descr="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81" y="2286001"/>
            <a:ext cx="7498080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6" y="340385"/>
            <a:ext cx="8867955" cy="60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68" y="304482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ML-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15" y="834707"/>
            <a:ext cx="8040941" cy="5942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Intelligence</a:t>
            </a:r>
            <a:r>
              <a:rPr lang="en-US" b="1" dirty="0"/>
              <a:t> </a:t>
            </a:r>
            <a:r>
              <a:rPr lang="en-US" dirty="0"/>
              <a:t>and Human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 Intelligence is the ability to adapt the change. </a:t>
            </a:r>
            <a:r>
              <a:rPr lang="en-US" i="1" dirty="0" smtClean="0"/>
              <a:t>“</a:t>
            </a:r>
          </a:p>
          <a:p>
            <a:r>
              <a:rPr lang="en-US" b="1" dirty="0"/>
              <a:t>Human Intelligence </a:t>
            </a:r>
            <a:r>
              <a:rPr lang="en-US" dirty="0"/>
              <a:t>is a quality of mind to learn from past experience, adaptation to new situations, ability to change his own environment and handling abstract ideas from the gained knowledge. </a:t>
            </a:r>
          </a:p>
        </p:txBody>
      </p:sp>
    </p:spTree>
    <p:extLst>
      <p:ext uri="{BB962C8B-B14F-4D97-AF65-F5344CB8AC3E}">
        <p14:creationId xmlns:p14="http://schemas.microsoft.com/office/powerpoint/2010/main" val="111309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11442"/>
            <a:ext cx="8961120" cy="65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5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600" dirty="0"/>
              <a:t>Intelligence vs Artificial Intelligence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794385" y="1592580"/>
            <a:ext cx="10641330" cy="45300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/>
              <a:t>Intelligence is a property/ability attributed to people, such as to know, to think, to talk, to learn, to understand.</a:t>
            </a:r>
          </a:p>
          <a:p>
            <a:pPr lvl="1">
              <a:buFontTx/>
              <a:buNone/>
            </a:pPr>
            <a:r>
              <a:rPr lang="en-US" altLang="en-US" sz="2000" dirty="0"/>
              <a:t>   </a:t>
            </a:r>
          </a:p>
          <a:p>
            <a:pPr lvl="1">
              <a:buFontTx/>
              <a:buNone/>
            </a:pPr>
            <a:r>
              <a:rPr lang="en-US" altLang="en-US" sz="2000" dirty="0"/>
              <a:t> Intelligence = Knowledge + ability to perceive, feel, comprehend,  process, communicate, judge, learn.</a:t>
            </a:r>
          </a:p>
          <a:p>
            <a:pPr lvl="1">
              <a:buFontTx/>
              <a:buNone/>
            </a:pPr>
            <a:endParaRPr lang="en-US" altLang="en-US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/>
              <a:t>Artificial Intelligence is an </a:t>
            </a:r>
            <a:r>
              <a:rPr lang="en-US" altLang="en-US" sz="2400" u="sng" dirty="0"/>
              <a:t>interdisciplinary</a:t>
            </a:r>
            <a:r>
              <a:rPr lang="en-US" altLang="en-US" sz="2400" dirty="0"/>
              <a:t> field aiming at developing techniques and tools for solving problems that people at good at. </a:t>
            </a:r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6148" name="Line 1028"/>
          <p:cNvSpPr>
            <a:spLocks noChangeShapeType="1"/>
          </p:cNvSpPr>
          <p:nvPr/>
        </p:nvSpPr>
        <p:spPr bwMode="auto">
          <a:xfrm>
            <a:off x="2895600" y="3886200"/>
            <a:ext cx="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149" name="Rectangle 1035"/>
          <p:cNvSpPr>
            <a:spLocks noChangeArrowheads="1"/>
          </p:cNvSpPr>
          <p:nvPr/>
        </p:nvSpPr>
        <p:spPr bwMode="auto">
          <a:xfrm>
            <a:off x="982980" y="2476500"/>
            <a:ext cx="10264140" cy="9144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Monotype Sorts" charset="2"/>
              <a:buChar char="n"/>
              <a:defRPr sz="32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8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Monotype Sorts" charset="2"/>
              <a:buChar char="n"/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>
              <a:buClrTx/>
              <a:buSzTx/>
              <a:buFontTx/>
              <a:buChar char="•"/>
            </a:pPr>
            <a:endParaRPr lang="en-US" altLang="en-US" sz="30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111125"/>
            <a:ext cx="12192000" cy="1143000"/>
          </a:xfrm>
        </p:spPr>
        <p:txBody>
          <a:bodyPr/>
          <a:lstStyle/>
          <a:p>
            <a:r>
              <a:rPr lang="en-US" altLang="en-US" sz="3600" dirty="0"/>
              <a:t>Definition of AI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2870" y="1291590"/>
            <a:ext cx="11738610" cy="538353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sz="2800" dirty="0"/>
              <a:t>Existing definitions advocate everything from replicating human intelligence to simply solving knowledge-intensive tasks. </a:t>
            </a:r>
          </a:p>
          <a:p>
            <a:pPr marL="0" indent="0">
              <a:buNone/>
              <a:defRPr/>
            </a:pPr>
            <a:r>
              <a:rPr lang="en-US" altLang="en-US" sz="2800" dirty="0"/>
              <a:t>Examples:</a:t>
            </a:r>
          </a:p>
          <a:p>
            <a:pPr lvl="1">
              <a:buFontTx/>
              <a:buNone/>
              <a:defRPr/>
            </a:pPr>
            <a:r>
              <a:rPr lang="en-US" altLang="en-US" dirty="0"/>
              <a:t>“Artificial Intelligence is the design, study and construction of computer programs that behave intelligently.” -- Tom Dean.</a:t>
            </a:r>
          </a:p>
          <a:p>
            <a:pPr>
              <a:buFontTx/>
              <a:buNone/>
              <a:defRPr/>
            </a:pPr>
            <a:r>
              <a:rPr lang="en-US" altLang="en-US" sz="2800" dirty="0"/>
              <a:t>AI is defined as an </a:t>
            </a:r>
            <a:r>
              <a:rPr lang="en-US" altLang="en-US" sz="2800" u="sng" dirty="0"/>
              <a:t>experimental discipline utilizing the ideas and the methods of computation.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13" y="4469542"/>
            <a:ext cx="2776538" cy="2388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موازنة">
  <a:themeElements>
    <a:clrScheme name="موازنة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موازنة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موازنة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425FA907DEC4D81B8B54EB5FC4F0B" ma:contentTypeVersion="0" ma:contentTypeDescription="Create a new document." ma:contentTypeScope="" ma:versionID="54dddfe82c4eb68c3c5ff8321e3cd7f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2D2B61-15B2-4961-A80B-668D798B714A}"/>
</file>

<file path=customXml/itemProps2.xml><?xml version="1.0" encoding="utf-8"?>
<ds:datastoreItem xmlns:ds="http://schemas.openxmlformats.org/officeDocument/2006/customXml" ds:itemID="{4586E5B8-05E1-4174-854A-7BB1926CA6E4}"/>
</file>

<file path=customXml/itemProps3.xml><?xml version="1.0" encoding="utf-8"?>
<ds:datastoreItem xmlns:ds="http://schemas.openxmlformats.org/officeDocument/2006/customXml" ds:itemID="{156CDD56-6EE9-4138-81B1-D67B97FBE5FB}"/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1175</Words>
  <Application>Microsoft Office PowerPoint</Application>
  <PresentationFormat>Widescreen</PresentationFormat>
  <Paragraphs>143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5" baseType="lpstr">
      <vt:lpstr>Arial</vt:lpstr>
      <vt:lpstr>Calibri</vt:lpstr>
      <vt:lpstr>Calibri Light</vt:lpstr>
      <vt:lpstr>Comic Sans MS</vt:lpstr>
      <vt:lpstr>Franklin Gothic Book</vt:lpstr>
      <vt:lpstr>Perpetua</vt:lpstr>
      <vt:lpstr>Tahoma</vt:lpstr>
      <vt:lpstr>Times</vt:lpstr>
      <vt:lpstr>Times New Roman</vt:lpstr>
      <vt:lpstr>TimesNewRomanPS-BoldMT</vt:lpstr>
      <vt:lpstr>TimesNewRomanPSMT</vt:lpstr>
      <vt:lpstr>Wingdings</vt:lpstr>
      <vt:lpstr>Wingdings 2</vt:lpstr>
      <vt:lpstr>dan-berkeley-nlp-v1</vt:lpstr>
      <vt:lpstr>4_Office Theme</vt:lpstr>
      <vt:lpstr>1_Lecture</vt:lpstr>
      <vt:lpstr>3_Lecture</vt:lpstr>
      <vt:lpstr>4_Lecture</vt:lpstr>
      <vt:lpstr>موازنة</vt:lpstr>
      <vt:lpstr>Bitmap Image</vt:lpstr>
      <vt:lpstr>Introduction to </vt:lpstr>
      <vt:lpstr>A FUNNY QUOTE WHICH I LIKE</vt:lpstr>
      <vt:lpstr>ML- Introduction</vt:lpstr>
      <vt:lpstr>PowerPoint Presentation</vt:lpstr>
      <vt:lpstr>ML- Applications</vt:lpstr>
      <vt:lpstr>Artificial Intelligence and Human Intelligence</vt:lpstr>
      <vt:lpstr>PowerPoint Presentation</vt:lpstr>
      <vt:lpstr>Intelligence vs Artificial Intelligence</vt:lpstr>
      <vt:lpstr>Definition of AI</vt:lpstr>
      <vt:lpstr>What Does AI Really Do?</vt:lpstr>
      <vt:lpstr>Definitions of Machine Learning</vt:lpstr>
      <vt:lpstr>AI vs ML</vt:lpstr>
      <vt:lpstr>Definitions of Machine Learning</vt:lpstr>
      <vt:lpstr>Examples </vt:lpstr>
      <vt:lpstr>Machine Learning Vs Deep Learning</vt:lpstr>
      <vt:lpstr>PowerPoint Presentation</vt:lpstr>
      <vt:lpstr>Types of Machine Learning(General)</vt:lpstr>
      <vt:lpstr>PowerPoint Presentation</vt:lpstr>
      <vt:lpstr>Supervised Machine Learning</vt:lpstr>
      <vt:lpstr>PowerPoint Presentation</vt:lpstr>
      <vt:lpstr>PowerPoint Presentation</vt:lpstr>
      <vt:lpstr>Supervised Learning Example</vt:lpstr>
      <vt:lpstr>Common methods of supervised learning </vt:lpstr>
      <vt:lpstr>Examples for classification and regression</vt:lpstr>
      <vt:lpstr>Unsupervised Learning Example</vt:lpstr>
      <vt:lpstr>Unsupervised Learning</vt:lpstr>
      <vt:lpstr>PowerPoint Presentation</vt:lpstr>
      <vt:lpstr>PowerPoint Presentation</vt:lpstr>
      <vt:lpstr>PowerPoint Presentation</vt:lpstr>
      <vt:lpstr>Semi 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 of a ML Algorithm</vt:lpstr>
      <vt:lpstr>Successes of AI and Machine learning</vt:lpstr>
      <vt:lpstr>AI Applications</vt:lpstr>
      <vt:lpstr>AI Applications</vt:lpstr>
      <vt:lpstr>AI Applications</vt:lpstr>
      <vt:lpstr>AI Applications</vt:lpstr>
      <vt:lpstr>AI Applications</vt:lpstr>
      <vt:lpstr>AI Applications</vt:lpstr>
      <vt:lpstr>AI Applications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Lenovo</cp:lastModifiedBy>
  <cp:revision>2875</cp:revision>
  <cp:lastPrinted>2014-02-27T08:03:00Z</cp:lastPrinted>
  <dcterms:created xsi:type="dcterms:W3CDTF">2004-08-27T04:16:00Z</dcterms:created>
  <dcterms:modified xsi:type="dcterms:W3CDTF">2022-08-14T16:42:33Z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0x010100E35425FA907DEC4D81B8B54EB5FC4F0B</vt:lpwstr>
  </property>
  <property fmtid="{D5CDD505-2E9C-101B-9397-08002B2CF9AE}" pid="3" name="ICV">
    <vt:lpwstr>3A9D06A5D7554FC38EDA00F89A6CCA12</vt:lpwstr>
  </property>
  <property fmtid="{D5CDD505-2E9C-101B-9397-08002B2CF9AE}" pid="4" name="KSOProductBuildVer">
    <vt:lpwstr>1033-11.2.0.10443</vt:lpwstr>
  </property>
  <property fmtid="{D5CDD505-2E9C-101B-9397-08002B2CF9AE}" pid="5" name="Order">
    <vt:r8>500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TemplateUrl">
    <vt:lpwstr/>
  </property>
</Properties>
</file>